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  <p:sldMasterId id="2147483694" r:id="rId2"/>
  </p:sldMasterIdLst>
  <p:notesMasterIdLst>
    <p:notesMasterId r:id="rId10"/>
  </p:notesMasterIdLst>
  <p:handoutMasterIdLst>
    <p:handoutMasterId r:id="rId11"/>
  </p:handoutMasterIdLst>
  <p:sldIdLst>
    <p:sldId id="3250" r:id="rId3"/>
    <p:sldId id="3246" r:id="rId4"/>
    <p:sldId id="3247" r:id="rId5"/>
    <p:sldId id="3255" r:id="rId6"/>
    <p:sldId id="3248" r:id="rId7"/>
    <p:sldId id="3249" r:id="rId8"/>
    <p:sldId id="258" r:id="rId9"/>
  </p:sldIdLst>
  <p:sldSz cx="9144000" cy="6858000" type="screen4x3"/>
  <p:notesSz cx="7099300" cy="10234613"/>
  <p:defaultTextStyle>
    <a:defPPr>
      <a:defRPr lang="zh-CN"/>
    </a:defPPr>
    <a:lvl1pPr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CCFF33"/>
    <a:srgbClr val="000066"/>
    <a:srgbClr val="FBF6D1"/>
    <a:srgbClr val="F7F2C1"/>
    <a:srgbClr val="FBF8EB"/>
    <a:srgbClr val="D5CDA9"/>
    <a:srgbClr val="FF0000"/>
    <a:srgbClr val="66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22" autoAdjust="0"/>
    <p:restoredTop sz="94915" autoAdjust="0"/>
  </p:normalViewPr>
  <p:slideViewPr>
    <p:cSldViewPr snapToObjects="1">
      <p:cViewPr varScale="1">
        <p:scale>
          <a:sx n="86" d="100"/>
          <a:sy n="86" d="100"/>
        </p:scale>
        <p:origin x="1134" y="3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59" d="100"/>
          <a:sy n="59" d="100"/>
        </p:scale>
        <p:origin x="-2862" y="-72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4988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>
            <a:lvl1pPr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4" y="1"/>
            <a:ext cx="3074987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>
            <a:lvl1pPr algn="r"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1"/>
            <a:ext cx="3074988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b" anchorCtr="0" compatLnSpc="1">
            <a:prstTxWarp prst="textNoShape">
              <a:avLst/>
            </a:prstTxWarp>
          </a:bodyPr>
          <a:lstStyle>
            <a:lvl1pPr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4" y="9721851"/>
            <a:ext cx="3074987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b" anchorCtr="0" compatLnSpc="1">
            <a:prstTxWarp prst="textNoShape">
              <a:avLst/>
            </a:prstTxWarp>
          </a:bodyPr>
          <a:lstStyle>
            <a:lvl1pPr algn="r"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fld id="{6766C512-D154-46F4-A0DA-08C343F377A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4832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4988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>
            <a:lvl1pPr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4314" y="1"/>
            <a:ext cx="3074987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>
            <a:lvl1pPr algn="r"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989013" y="766763"/>
            <a:ext cx="5121275" cy="38401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7738" y="4860926"/>
            <a:ext cx="5203825" cy="460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单击以编辑母版文本样式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1"/>
            <a:ext cx="3074988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b" anchorCtr="0" compatLnSpc="1">
            <a:prstTxWarp prst="textNoShape">
              <a:avLst/>
            </a:prstTxWarp>
          </a:bodyPr>
          <a:lstStyle>
            <a:lvl1pPr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4314" y="9721851"/>
            <a:ext cx="3074987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b" anchorCtr="0" compatLnSpc="1">
            <a:prstTxWarp prst="textNoShape">
              <a:avLst/>
            </a:prstTxWarp>
          </a:bodyPr>
          <a:lstStyle>
            <a:lvl1pPr algn="r"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fld id="{14318AAC-D63B-4DA9-A2B7-D926793C520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23467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1984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198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19845" name="Rectangle 5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19846" name="Rectangle 6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 algn="l">
              <a:defRPr kumimoji="1" sz="1400"/>
            </a:lvl1pPr>
          </a:lstStyle>
          <a:p>
            <a:endParaRPr lang="zh-CN" altLang="zh-CN"/>
          </a:p>
        </p:txBody>
      </p:sp>
      <p:sp>
        <p:nvSpPr>
          <p:cNvPr id="419847" name="Rectangle 7"/>
          <p:cNvSpPr>
            <a:spLocks noChangeArrowheads="1"/>
          </p:cNvSpPr>
          <p:nvPr/>
        </p:nvSpPr>
        <p:spPr bwMode="auto">
          <a:xfrm>
            <a:off x="6516688" y="6237288"/>
            <a:ext cx="22320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0" tIns="45716" rIns="91430" bIns="45716"/>
          <a:lstStyle/>
          <a:p>
            <a:pPr>
              <a:buSzTx/>
              <a:buFontTx/>
              <a:buNone/>
            </a:pPr>
            <a:endParaRPr kumimoji="0" lang="zh-CN" altLang="zh-CN" sz="1400">
              <a:solidFill>
                <a:schemeClr val="tx1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FE99AFB7-1F93-44DD-B53B-5D1551C9C34B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11988" y="260350"/>
            <a:ext cx="2132012" cy="59769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1188" y="260350"/>
            <a:ext cx="6248400" cy="59769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062522E3-8897-40C8-AA59-ADC1B7CBA54E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1984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198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19845" name="Rectangle 5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19846" name="Rectangle 6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 algn="l">
              <a:defRPr kumimoji="1" sz="1400"/>
            </a:lvl1pPr>
          </a:lstStyle>
          <a:p>
            <a:endParaRPr lang="zh-CN" altLang="zh-CN">
              <a:solidFill>
                <a:srgbClr val="000000"/>
              </a:solidFill>
            </a:endParaRPr>
          </a:p>
        </p:txBody>
      </p:sp>
      <p:sp>
        <p:nvSpPr>
          <p:cNvPr id="419847" name="Rectangle 7"/>
          <p:cNvSpPr>
            <a:spLocks noChangeArrowheads="1"/>
          </p:cNvSpPr>
          <p:nvPr/>
        </p:nvSpPr>
        <p:spPr bwMode="auto">
          <a:xfrm>
            <a:off x="6516688" y="6237288"/>
            <a:ext cx="22320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0" tIns="45716" rIns="91430" bIns="45716"/>
          <a:lstStyle/>
          <a:p>
            <a:pPr>
              <a:buSzTx/>
              <a:buFontTx/>
              <a:buNone/>
            </a:pPr>
            <a:endParaRPr kumimoji="0" lang="zh-CN" altLang="zh-CN" sz="1400">
              <a:solidFill>
                <a:srgbClr val="000000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5791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C2D51716-B594-42EB-8DF5-058526C69A9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50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6974B22E-BA4E-4EA6-83C4-29961DDE878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869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188" y="1196975"/>
            <a:ext cx="3954462" cy="5040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18050" y="1196975"/>
            <a:ext cx="3956050" cy="5040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7E40AE92-4F25-4858-A75B-B650D5D90C3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2863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588DDAC0-4036-4C56-84F8-AB92BFAA50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8473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8C659EBA-7C8F-44D9-976B-67F27D2D8DD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19773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B9C5371F-369C-456D-99AE-D93B62E5536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3216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4F940C83-6058-44E2-AADF-549685B8145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77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C2D51716-B594-42EB-8DF5-058526C69A9E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9153EC2C-EBD2-4076-BCAC-359F797ED1AC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9294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FE99AFB7-1F93-44DD-B53B-5D1551C9C34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4060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11988" y="260350"/>
            <a:ext cx="2132012" cy="59769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1188" y="260350"/>
            <a:ext cx="6248400" cy="59769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062522E3-8897-40C8-AA59-ADC1B7CBA54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637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6974B22E-BA4E-4EA6-83C4-29961DDE8785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188" y="1196975"/>
            <a:ext cx="3954462" cy="5040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18050" y="1196975"/>
            <a:ext cx="3956050" cy="5040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7E40AE92-4F25-4858-A75B-B650D5D90C35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588DDAC0-4036-4C56-84F8-AB92BFAA505A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8C659EBA-7C8F-44D9-976B-67F27D2D8DD0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B9C5371F-369C-456D-99AE-D93B62E5536B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4F940C83-6058-44E2-AADF-549685B81453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9153EC2C-EBD2-4076-BCAC-359F797ED1AC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188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60350"/>
            <a:ext cx="8062912" cy="648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4188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052737"/>
            <a:ext cx="8062912" cy="5184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  <a:p>
            <a:pPr lvl="3"/>
            <a:r>
              <a:rPr lang="zh-CN" altLang="en-US" dirty="0"/>
              <a:t> 第四级</a:t>
            </a:r>
          </a:p>
          <a:p>
            <a:pPr lvl="4"/>
            <a:r>
              <a:rPr lang="zh-CN" altLang="en-US" dirty="0"/>
              <a:t> 第五级</a:t>
            </a:r>
          </a:p>
        </p:txBody>
      </p:sp>
      <p:sp>
        <p:nvSpPr>
          <p:cNvPr id="418821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418822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ctr">
              <a:buSzTx/>
              <a:buFontTx/>
              <a:buNone/>
              <a:defRPr kumimoji="0" sz="1600" b="0">
                <a:solidFill>
                  <a:schemeClr val="tx1"/>
                </a:solidFill>
                <a:latin typeface="+mj-lt"/>
                <a:ea typeface="宋体" pitchFamily="2" charset="-122"/>
              </a:defRPr>
            </a:lvl1pPr>
          </a:lstStyle>
          <a:p>
            <a:r>
              <a:rPr lang="en-US" altLang="zh-CN"/>
              <a:t> </a:t>
            </a:r>
          </a:p>
          <a:p>
            <a:fld id="{D86674F2-EE95-458E-85E9-BDA3805E8744}" type="slidenum">
              <a:rPr lang="en-US" altLang="zh-CN"/>
              <a:pPr/>
              <a:t>‹#›</a:t>
            </a:fld>
            <a:r>
              <a:rPr lang="en-US" altLang="zh-CN"/>
              <a:t> / 44</a:t>
            </a:r>
          </a:p>
        </p:txBody>
      </p:sp>
      <p:sp>
        <p:nvSpPr>
          <p:cNvPr id="418823" name="Rectangle 7"/>
          <p:cNvSpPr>
            <a:spLocks noChangeArrowheads="1"/>
          </p:cNvSpPr>
          <p:nvPr/>
        </p:nvSpPr>
        <p:spPr bwMode="auto">
          <a:xfrm>
            <a:off x="6516688" y="6237288"/>
            <a:ext cx="22320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0" tIns="45716" rIns="91430" bIns="45716"/>
          <a:lstStyle/>
          <a:p>
            <a:pPr>
              <a:buSzTx/>
              <a:buFontTx/>
              <a:buNone/>
            </a:pPr>
            <a:endParaRPr kumimoji="0" lang="zh-CN" altLang="zh-CN" sz="1400">
              <a:solidFill>
                <a:schemeClr val="tx1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9pPr>
    </p:titleStyle>
    <p:bodyStyle>
      <a:lvl1pPr marL="342900" indent="-342900" algn="l" rtl="0" fontAlgn="base">
        <a:lnSpc>
          <a:spcPct val="110000"/>
        </a:lnSpc>
        <a:spcBef>
          <a:spcPct val="20000"/>
        </a:spcBef>
        <a:spcAft>
          <a:spcPct val="0"/>
        </a:spcAft>
        <a:buSzPct val="100000"/>
        <a:buFont typeface="Wingdings" pitchFamily="2" charset="2"/>
        <a:buChar char="n"/>
        <a:defRPr sz="3000" b="1">
          <a:solidFill>
            <a:srgbClr val="000066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10000"/>
        </a:lnSpc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pitchFamily="2" charset="2"/>
        <a:buChar char="u"/>
        <a:defRPr sz="2800" b="1">
          <a:solidFill>
            <a:srgbClr val="000066"/>
          </a:solidFill>
          <a:latin typeface="+mn-lt"/>
          <a:ea typeface="仿宋_GB2312" pitchFamily="49" charset="-122"/>
        </a:defRPr>
      </a:lvl2pPr>
      <a:lvl3pPr marL="11430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00000"/>
        <a:buFont typeface="仿宋_GB2312" pitchFamily="49" charset="-122"/>
        <a:buChar char="●"/>
        <a:defRPr sz="2600" b="1">
          <a:solidFill>
            <a:srgbClr val="000066"/>
          </a:solidFill>
          <a:latin typeface="+mn-lt"/>
          <a:ea typeface="+mn-ea"/>
        </a:defRPr>
      </a:lvl3pPr>
      <a:lvl4pPr marL="16002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FF0066"/>
        </a:buClr>
        <a:buSzPct val="100000"/>
        <a:buFont typeface="Wingdings" pitchFamily="2" charset="2"/>
        <a:buChar char="t"/>
        <a:defRPr sz="2400" b="1">
          <a:solidFill>
            <a:srgbClr val="000066"/>
          </a:solidFill>
          <a:latin typeface="+mn-lt"/>
          <a:ea typeface="仿宋_GB2312" pitchFamily="49" charset="-122"/>
        </a:defRPr>
      </a:lvl4pPr>
      <a:lvl5pPr marL="20574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0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5pPr>
      <a:lvl6pPr marL="25146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6pPr>
      <a:lvl7pPr marL="29718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7pPr>
      <a:lvl8pPr marL="34290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8pPr>
      <a:lvl9pPr marL="38862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188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752600" y="260350"/>
            <a:ext cx="7391400" cy="86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4188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196975"/>
            <a:ext cx="8062912" cy="5040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 第二级</a:t>
            </a:r>
          </a:p>
          <a:p>
            <a:pPr lvl="2"/>
            <a:r>
              <a:rPr lang="zh-CN" altLang="en-US"/>
              <a:t> 第三级</a:t>
            </a:r>
          </a:p>
          <a:p>
            <a:pPr lvl="3"/>
            <a:r>
              <a:rPr lang="zh-CN" altLang="en-US"/>
              <a:t> 第四级</a:t>
            </a:r>
          </a:p>
          <a:p>
            <a:pPr lvl="4"/>
            <a:r>
              <a:rPr lang="zh-CN" altLang="en-US"/>
              <a:t> 第五级</a:t>
            </a:r>
          </a:p>
        </p:txBody>
      </p:sp>
      <p:sp>
        <p:nvSpPr>
          <p:cNvPr id="418821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  <a:ea typeface="宋体" pitchFamily="2" charset="-122"/>
              </a:defRPr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18822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ctr">
              <a:buSzTx/>
              <a:buFontTx/>
              <a:buNone/>
              <a:defRPr kumimoji="0" sz="1600" b="0">
                <a:solidFill>
                  <a:schemeClr val="tx1"/>
                </a:solidFill>
                <a:latin typeface="+mj-lt"/>
                <a:ea typeface="宋体" pitchFamily="2" charset="-122"/>
              </a:defRPr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D86674F2-EE95-458E-85E9-BDA3805E874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</a:p>
        </p:txBody>
      </p:sp>
      <p:sp>
        <p:nvSpPr>
          <p:cNvPr id="418823" name="Rectangle 7"/>
          <p:cNvSpPr>
            <a:spLocks noChangeArrowheads="1"/>
          </p:cNvSpPr>
          <p:nvPr/>
        </p:nvSpPr>
        <p:spPr bwMode="auto">
          <a:xfrm>
            <a:off x="6516688" y="6237288"/>
            <a:ext cx="22320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0" tIns="45716" rIns="91430" bIns="45716"/>
          <a:lstStyle/>
          <a:p>
            <a:pPr>
              <a:buSzTx/>
              <a:buFontTx/>
              <a:buNone/>
            </a:pPr>
            <a:endParaRPr kumimoji="0" lang="zh-CN" altLang="zh-CN" sz="1400">
              <a:solidFill>
                <a:srgbClr val="000000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9959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9pPr>
    </p:titleStyle>
    <p:bodyStyle>
      <a:lvl1pPr marL="342900" indent="-342900" algn="l" rtl="0" fontAlgn="base">
        <a:lnSpc>
          <a:spcPct val="110000"/>
        </a:lnSpc>
        <a:spcBef>
          <a:spcPct val="20000"/>
        </a:spcBef>
        <a:spcAft>
          <a:spcPct val="0"/>
        </a:spcAft>
        <a:buSzPct val="75000"/>
        <a:buFont typeface="Wingdings" pitchFamily="2" charset="2"/>
        <a:buChar char="n"/>
        <a:defRPr sz="3000" b="1">
          <a:solidFill>
            <a:srgbClr val="000066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10000"/>
        </a:lnSpc>
        <a:spcBef>
          <a:spcPct val="20000"/>
        </a:spcBef>
        <a:spcAft>
          <a:spcPct val="0"/>
        </a:spcAft>
        <a:buClr>
          <a:srgbClr val="FF0000"/>
        </a:buClr>
        <a:buSzPct val="70000"/>
        <a:buFont typeface="Wingdings" pitchFamily="2" charset="2"/>
        <a:buChar char="u"/>
        <a:defRPr sz="2800" b="1">
          <a:solidFill>
            <a:srgbClr val="000066"/>
          </a:solidFill>
          <a:latin typeface="+mn-lt"/>
          <a:ea typeface="仿宋_GB2312" pitchFamily="49" charset="-122"/>
        </a:defRPr>
      </a:lvl2pPr>
      <a:lvl3pPr marL="11430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80000"/>
        <a:buFont typeface="仿宋_GB2312" pitchFamily="49" charset="-122"/>
        <a:buChar char="●"/>
        <a:defRPr sz="2600" b="1">
          <a:solidFill>
            <a:srgbClr val="000066"/>
          </a:solidFill>
          <a:latin typeface="+mn-lt"/>
          <a:ea typeface="+mn-ea"/>
        </a:defRPr>
      </a:lvl3pPr>
      <a:lvl4pPr marL="16002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FF0066"/>
        </a:buClr>
        <a:buSzPct val="75000"/>
        <a:buFont typeface="Wingdings" pitchFamily="2" charset="2"/>
        <a:buChar char="t"/>
        <a:defRPr sz="2400" b="1">
          <a:solidFill>
            <a:srgbClr val="000066"/>
          </a:solidFill>
          <a:latin typeface="+mn-lt"/>
          <a:ea typeface="仿宋_GB2312" pitchFamily="49" charset="-122"/>
        </a:defRPr>
      </a:lvl4pPr>
      <a:lvl5pPr marL="20574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5pPr>
      <a:lvl6pPr marL="25146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6pPr>
      <a:lvl7pPr marL="29718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7pPr>
      <a:lvl8pPr marL="34290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8pPr>
      <a:lvl9pPr marL="38862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hyperlink" Target="https://botzone.org.c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24D5807-B5D1-4F4E-AB47-6CE932512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552" y="1219200"/>
            <a:ext cx="7772400" cy="1470025"/>
          </a:xfrm>
        </p:spPr>
        <p:txBody>
          <a:bodyPr/>
          <a:lstStyle/>
          <a:p>
            <a:r>
              <a:rPr lang="zh-CN" altLang="en-US" dirty="0"/>
              <a:t>大作业介绍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AA3B2DC1-9290-45D8-8DBB-F1EDCE71B9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1640" y="2924944"/>
            <a:ext cx="6400800" cy="1752600"/>
          </a:xfrm>
        </p:spPr>
        <p:txBody>
          <a:bodyPr/>
          <a:lstStyle/>
          <a:p>
            <a:r>
              <a:rPr lang="zh-CN" altLang="en-US" dirty="0"/>
              <a:t>二个选择：</a:t>
            </a:r>
            <a:endParaRPr lang="en-US" altLang="zh-CN" dirty="0"/>
          </a:p>
          <a:p>
            <a:pPr algn="l"/>
            <a:r>
              <a:rPr lang="en-US" altLang="zh-CN" dirty="0"/>
              <a:t>                       1</a:t>
            </a:r>
            <a:r>
              <a:rPr lang="zh-CN" altLang="en-US" dirty="0"/>
              <a:t>）五子棋</a:t>
            </a:r>
          </a:p>
        </p:txBody>
      </p:sp>
    </p:spTree>
    <p:extLst>
      <p:ext uri="{BB962C8B-B14F-4D97-AF65-F5344CB8AC3E}">
        <p14:creationId xmlns:p14="http://schemas.microsoft.com/office/powerpoint/2010/main" val="291912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8FAFAC-BE38-B061-90E4-3115D2907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大作业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五子棋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151B0E-A547-B33D-0565-0BBAC0965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052737"/>
            <a:ext cx="8640960" cy="5184552"/>
          </a:xfrm>
        </p:spPr>
        <p:txBody>
          <a:bodyPr/>
          <a:lstStyle/>
          <a:p>
            <a:r>
              <a:rPr kumimoji="1" lang="zh-CN" altLang="en-US" sz="2000" dirty="0"/>
              <a:t>五子棋游戏</a:t>
            </a:r>
          </a:p>
          <a:p>
            <a:pPr>
              <a:buFont typeface="+mj-lt"/>
              <a:buAutoNum type="arabicPeriod"/>
            </a:pPr>
            <a:r>
              <a:rPr kumimoji="1" lang="zh-CN" altLang="en-US" sz="2000" dirty="0"/>
              <a:t>棋盘大小可以自定义，如果要参加</a:t>
            </a:r>
            <a:r>
              <a:rPr kumimoji="1" lang="en-US" altLang="zh-CN" sz="2000" dirty="0" err="1"/>
              <a:t>Botzone</a:t>
            </a:r>
            <a:r>
              <a:rPr kumimoji="1" lang="zh-CN" altLang="en-US" sz="2000" dirty="0"/>
              <a:t>比赛，则棋盘大小为</a:t>
            </a:r>
            <a:r>
              <a:rPr kumimoji="1" lang="en-US" altLang="zh-CN" sz="2000" dirty="0"/>
              <a:t>15*15</a:t>
            </a:r>
            <a:r>
              <a:rPr kumimoji="1" lang="zh-CN" altLang="en-US" sz="2000" dirty="0"/>
              <a:t>。</a:t>
            </a:r>
          </a:p>
          <a:p>
            <a:pPr>
              <a:buFont typeface="+mj-lt"/>
              <a:buAutoNum type="arabicPeriod"/>
            </a:pPr>
            <a:r>
              <a:rPr kumimoji="1" lang="zh-CN" altLang="en-US" sz="2000" dirty="0"/>
              <a:t>黑白双方轮流落子，黑方为先手。</a:t>
            </a:r>
          </a:p>
          <a:p>
            <a:pPr>
              <a:buFont typeface="+mj-lt"/>
              <a:buAutoNum type="arabicPeriod"/>
            </a:pPr>
            <a:r>
              <a:rPr kumimoji="1" lang="zh-CN" altLang="en-US" sz="2000" dirty="0"/>
              <a:t>在横、竖、斜方向上连成五子（连续五个棋子皆为己方）者为胜。</a:t>
            </a:r>
          </a:p>
          <a:p>
            <a:pPr>
              <a:buFont typeface="+mj-lt"/>
              <a:buAutoNum type="arabicPeriod"/>
            </a:pPr>
            <a:r>
              <a:rPr kumimoji="1" lang="zh-CN" altLang="en-US" sz="2000" dirty="0"/>
              <a:t>黑棋在行棋过程中，如果违反以下“禁手规则”会被判负。</a:t>
            </a:r>
          </a:p>
          <a:p>
            <a:pPr lvl="1">
              <a:buFont typeface="+mj-ea"/>
              <a:buAutoNum type="circleNumDbPlain"/>
            </a:pPr>
            <a:r>
              <a:rPr kumimoji="1" lang="zh-CN" altLang="en-US" sz="2000" dirty="0"/>
              <a:t>三三禁手：黑棋在一个位置下子后，形成两个或两个以上的活三。活三是指在棋盘上有三个连续的黑子，并且两端都有空位可以继续下子形成五连珠。</a:t>
            </a:r>
          </a:p>
          <a:p>
            <a:pPr lvl="1">
              <a:buFont typeface="+mj-ea"/>
              <a:buAutoNum type="circleNumDbPlain"/>
            </a:pPr>
            <a:r>
              <a:rPr kumimoji="1" lang="zh-CN" altLang="en-US" sz="2000" dirty="0"/>
              <a:t>四四禁手：黑棋在一个位置下子后，形成两个或两个以上的活四。活四是指在棋盘上有四个连续的黑子，并且至少有一个空位可以继续下子形成五连珠。</a:t>
            </a:r>
          </a:p>
          <a:p>
            <a:pPr lvl="1">
              <a:buFont typeface="+mj-ea"/>
              <a:buAutoNum type="circleNumDbPlain"/>
            </a:pPr>
            <a:r>
              <a:rPr kumimoji="1" lang="zh-CN" altLang="en-US" sz="2000" dirty="0"/>
              <a:t>长连禁手：黑棋在一个位置下子后，形成六个或更多连续的黑子。</a:t>
            </a:r>
          </a:p>
          <a:p>
            <a:pPr lvl="1">
              <a:buFont typeface="+mj-ea"/>
              <a:buAutoNum type="circleNumDbPlain"/>
            </a:pPr>
            <a:r>
              <a:rPr kumimoji="1" lang="zh-CN" altLang="en-US" sz="2000" dirty="0"/>
              <a:t>四三禁手：黑棋在一个位置下子后，同时形成一个活四和一个活三。这种情况也被视为禁手。</a:t>
            </a:r>
          </a:p>
        </p:txBody>
      </p:sp>
    </p:spTree>
    <p:extLst>
      <p:ext uri="{BB962C8B-B14F-4D97-AF65-F5344CB8AC3E}">
        <p14:creationId xmlns:p14="http://schemas.microsoft.com/office/powerpoint/2010/main" val="154295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1D43DE-8195-7E55-A041-31C2A3A0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大作业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五子棋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D289E1-B2A5-BFAF-8B0E-80B031E48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052737"/>
            <a:ext cx="8496944" cy="5184552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2400" dirty="0"/>
              <a:t>【</a:t>
            </a:r>
            <a:r>
              <a:rPr kumimoji="1" lang="zh-CN" altLang="en-US" sz="2400" dirty="0"/>
              <a:t>基本功能要求</a:t>
            </a:r>
            <a:r>
              <a:rPr kumimoji="1" lang="en-US" altLang="zh-CN" sz="2400" dirty="0"/>
              <a:t>】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1</a:t>
            </a:r>
            <a:r>
              <a:rPr kumimoji="1" lang="zh-CN" altLang="en-US" sz="2400" dirty="0"/>
              <a:t>）应包含一个菜单，用于支持如下操作（不限于）：新开始，存盘，读盘，退出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2</a:t>
            </a:r>
            <a:r>
              <a:rPr kumimoji="1" lang="zh-CN" altLang="en-US" sz="2400" dirty="0"/>
              <a:t>）可以用字符实现画棋盘和棋子。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）对弈双方一方是人类选手（如助教），另一方选手是计算机程序。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4</a:t>
            </a:r>
            <a:r>
              <a:rPr kumimoji="1" lang="zh-CN" altLang="en-US" sz="2400" dirty="0"/>
              <a:t>）人类选手可以通过输入坐标或点击鼠标等方式实现落子。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5</a:t>
            </a:r>
            <a:r>
              <a:rPr kumimoji="1" lang="zh-CN" altLang="en-US" sz="2400" dirty="0"/>
              <a:t>）程序要根据人类选手的输入，在棋盘上显示变化。程序根据算法决定下一步棋子所放的位置，并显示新的棋盘布局。</a:t>
            </a:r>
          </a:p>
          <a:p>
            <a:pPr marL="0" indent="0">
              <a:buNone/>
            </a:pPr>
            <a:r>
              <a:rPr kumimoji="1" lang="zh-CN" altLang="en-US" sz="2400" dirty="0"/>
              <a:t>允许中途停止游戏。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6</a:t>
            </a:r>
            <a:r>
              <a:rPr kumimoji="1" lang="zh-CN" altLang="en-US" sz="2400" dirty="0"/>
              <a:t>）有存盘、读盘的功能（玩到一半，存储棋盘的状态）</a:t>
            </a:r>
          </a:p>
        </p:txBody>
      </p:sp>
    </p:spTree>
    <p:extLst>
      <p:ext uri="{BB962C8B-B14F-4D97-AF65-F5344CB8AC3E}">
        <p14:creationId xmlns:p14="http://schemas.microsoft.com/office/powerpoint/2010/main" val="240030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39B836-9A11-4D5C-9110-CA0318A22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742339E-6337-4F7D-800B-5DF77A718EF8}"/>
              </a:ext>
            </a:extLst>
          </p:cNvPr>
          <p:cNvSpPr txBox="1"/>
          <p:nvPr/>
        </p:nvSpPr>
        <p:spPr>
          <a:xfrm>
            <a:off x="1043608" y="908720"/>
            <a:ext cx="592000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66700" algn="just"/>
            <a:r>
              <a:rPr lang="zh-CN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棋盘状态为</a:t>
            </a:r>
            <a:r>
              <a:rPr lang="zh-CN" altLang="en-US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sz="24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en-US" altLang="zh-CN" sz="24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    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●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    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○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</a:p>
          <a:p>
            <a:pPr indent="266700" algn="ctr"/>
            <a:endParaRPr lang="en-US" altLang="zh-CN" sz="24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1DAC581-2F2E-4FC4-9F9F-B72B16855AD1}"/>
              </a:ext>
            </a:extLst>
          </p:cNvPr>
          <p:cNvSpPr txBox="1"/>
          <p:nvPr/>
        </p:nvSpPr>
        <p:spPr>
          <a:xfrm>
            <a:off x="467544" y="4509120"/>
            <a:ext cx="7848872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  <a:buSzPct val="75000"/>
              <a:buFont typeface="Wingdings" pitchFamily="2" charset="2"/>
              <a:buNone/>
              <a:defRPr/>
            </a:pPr>
            <a:r>
              <a:rPr lang="zh-CN" altLang="en-US" sz="2000" dirty="0">
                <a:ea typeface="楷体_GB2312" pitchFamily="49" charset="-122"/>
                <a:cs typeface="+mn-cs"/>
              </a:rPr>
              <a:t>界面的设计</a:t>
            </a:r>
            <a:r>
              <a:rPr lang="en-US" altLang="zh-CN" sz="2000" dirty="0">
                <a:ea typeface="楷体_GB2312" pitchFamily="49" charset="-122"/>
                <a:cs typeface="+mn-cs"/>
              </a:rPr>
              <a:t>:</a:t>
            </a:r>
          </a:p>
          <a:p>
            <a:pPr eaLnBrk="1" hangingPunct="1">
              <a:spcBef>
                <a:spcPct val="20000"/>
              </a:spcBef>
              <a:buSzPct val="75000"/>
              <a:buFont typeface="Wingdings" pitchFamily="2" charset="2"/>
              <a:buNone/>
              <a:defRPr/>
            </a:pPr>
            <a:r>
              <a:rPr lang="zh-CN" altLang="en-US" sz="2000" b="0" dirty="0">
                <a:ea typeface="楷体_GB2312" pitchFamily="49" charset="-122"/>
                <a:cs typeface="+mn-cs"/>
              </a:rPr>
              <a:t>清屏幕</a:t>
            </a:r>
            <a:r>
              <a:rPr lang="en-US" altLang="zh-CN" sz="2000" b="0" dirty="0">
                <a:ea typeface="楷体_GB2312" pitchFamily="49" charset="-122"/>
                <a:cs typeface="+mn-cs"/>
              </a:rPr>
              <a:t>:</a:t>
            </a:r>
            <a:r>
              <a:rPr lang="en-US" altLang="zh-CN" sz="2000" b="0" dirty="0">
                <a:latin typeface="Times New Roman" pitchFamily="18" charset="0"/>
                <a:ea typeface="楷体_GB2312" pitchFamily="49" charset="-122"/>
                <a:cs typeface="+mn-cs"/>
              </a:rPr>
              <a:t>  system("</a:t>
            </a:r>
            <a:r>
              <a:rPr lang="en-US" altLang="zh-CN" sz="2000" b="0" dirty="0" err="1">
                <a:latin typeface="Times New Roman" pitchFamily="18" charset="0"/>
                <a:ea typeface="楷体_GB2312" pitchFamily="49" charset="-122"/>
                <a:cs typeface="+mn-cs"/>
              </a:rPr>
              <a:t>cls</a:t>
            </a:r>
            <a:r>
              <a:rPr lang="en-US" altLang="zh-CN" sz="2000" b="0" dirty="0">
                <a:latin typeface="Times New Roman" pitchFamily="18" charset="0"/>
                <a:ea typeface="楷体_GB2312" pitchFamily="49" charset="-122"/>
                <a:cs typeface="+mn-cs"/>
              </a:rPr>
              <a:t>");</a:t>
            </a:r>
          </a:p>
          <a:p>
            <a:pPr eaLnBrk="1" hangingPunct="1">
              <a:spcBef>
                <a:spcPct val="20000"/>
              </a:spcBef>
              <a:buSzPct val="75000"/>
              <a:buFont typeface="Wingdings" pitchFamily="2" charset="2"/>
              <a:buNone/>
              <a:defRPr/>
            </a:pPr>
            <a:r>
              <a:rPr lang="zh-CN" altLang="en-US" sz="2000" b="0" dirty="0">
                <a:ea typeface="楷体_GB2312" pitchFamily="49" charset="-122"/>
                <a:cs typeface="+mn-cs"/>
              </a:rPr>
              <a:t>制表符</a:t>
            </a:r>
            <a:r>
              <a:rPr lang="en-US" altLang="zh-CN" sz="2000" b="0" dirty="0">
                <a:ea typeface="楷体_GB2312" pitchFamily="49" charset="-122"/>
                <a:cs typeface="+mn-cs"/>
              </a:rPr>
              <a:t>: </a:t>
            </a:r>
            <a:r>
              <a:rPr lang="zh-CN" altLang="en-US" sz="2000" b="0" dirty="0">
                <a:ea typeface="楷体_GB2312" pitchFamily="49" charset="-122"/>
                <a:cs typeface="+mn-cs"/>
              </a:rPr>
              <a:t>在</a:t>
            </a:r>
            <a:r>
              <a:rPr lang="en-US" altLang="zh-CN" sz="2000" b="0" dirty="0">
                <a:ea typeface="楷体_GB2312" pitchFamily="49" charset="-122"/>
                <a:cs typeface="+mn-cs"/>
              </a:rPr>
              <a:t>word</a:t>
            </a:r>
            <a:r>
              <a:rPr lang="zh-CN" altLang="en-US" sz="2000" b="0" dirty="0">
                <a:ea typeface="楷体_GB2312" pitchFamily="49" charset="-122"/>
                <a:cs typeface="+mn-cs"/>
              </a:rPr>
              <a:t>文章中用插入制表符，然后拷贝到程序语句中。</a:t>
            </a:r>
            <a:endParaRPr lang="en-US" altLang="zh-CN" sz="2000" b="0" dirty="0">
              <a:ea typeface="楷体_GB2312" pitchFamily="49" charset="-122"/>
              <a:cs typeface="+mn-cs"/>
            </a:endParaRPr>
          </a:p>
          <a:p>
            <a:pPr eaLnBrk="1" hangingPunct="1">
              <a:spcBef>
                <a:spcPct val="20000"/>
              </a:spcBef>
              <a:buSzPct val="75000"/>
              <a:buFont typeface="Wingdings" pitchFamily="2" charset="2"/>
              <a:buNone/>
              <a:defRPr/>
            </a:pPr>
            <a:r>
              <a:rPr lang="en-US" altLang="zh-CN" sz="2000" dirty="0" err="1">
                <a:latin typeface="Times New Roman" panose="02020603050405020304" pitchFamily="18" charset="0"/>
              </a:rPr>
              <a:t>cout</a:t>
            </a:r>
            <a:r>
              <a:rPr lang="en-US" altLang="zh-CN" sz="2000" dirty="0">
                <a:latin typeface="Times New Roman" panose="02020603050405020304" pitchFamily="18" charset="0"/>
              </a:rPr>
              <a:t> &lt;&lt;“┍━━━━━━━┓ \n”;      //</a:t>
            </a:r>
            <a:r>
              <a:rPr lang="zh-CN" altLang="en-US" sz="2000" dirty="0">
                <a:latin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</a:rPr>
              <a:t>“</a:t>
            </a:r>
            <a:r>
              <a:rPr lang="zh-CN" altLang="zh-CN" sz="20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●</a:t>
            </a:r>
            <a:r>
              <a:rPr lang="en-US" altLang="zh-CN" sz="2000" dirty="0">
                <a:latin typeface="Times New Roman" panose="02020603050405020304" pitchFamily="18" charset="0"/>
              </a:rPr>
              <a:t>”</a:t>
            </a:r>
            <a:endParaRPr lang="zh-CN" altLang="en-US" sz="2000" b="0" dirty="0">
              <a:ea typeface="楷体_GB2312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5287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AC0C68-AA38-7C96-D55F-F96BFD479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大作业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五子棋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2410E5-29F8-4D4F-DA35-218D02D59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052737"/>
            <a:ext cx="8496944" cy="5184552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2000" dirty="0"/>
              <a:t>【</a:t>
            </a:r>
            <a:r>
              <a:rPr kumimoji="1" lang="zh-CN" altLang="en-US" sz="2000" dirty="0"/>
              <a:t>关于分工</a:t>
            </a:r>
            <a:r>
              <a:rPr kumimoji="1" lang="en-US" altLang="zh-CN" sz="2000" dirty="0"/>
              <a:t>】</a:t>
            </a:r>
            <a:r>
              <a:rPr kumimoji="1" lang="zh-CN" altLang="en-US" sz="2000" dirty="0"/>
              <a:t>：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1</a:t>
            </a:r>
            <a:r>
              <a:rPr kumimoji="1" lang="zh-CN" altLang="en-US" sz="2000" dirty="0"/>
              <a:t>）可以一个人一组，最多两人一组。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2</a:t>
            </a:r>
            <a:r>
              <a:rPr kumimoji="1" lang="zh-CN" altLang="en-US" sz="2000" dirty="0"/>
              <a:t>）两人一组时，原则上，只有一位同学的成绩是“优秀”，除非经核实两人工作量都非常出色。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3</a:t>
            </a:r>
            <a:r>
              <a:rPr kumimoji="1" lang="zh-CN" altLang="en-US" sz="2000" dirty="0"/>
              <a:t>）两人一组时，分工要明确，两个人一组时，每个人的工作的最小单位是函数，在源程序上注明每个函数的完成人，以便检查验收时助教提问。</a:t>
            </a:r>
            <a:endParaRPr kumimoji="1" lang="en-US" altLang="zh-CN" sz="2000" dirty="0"/>
          </a:p>
          <a:p>
            <a:pPr marL="0" indent="0">
              <a:buNone/>
            </a:pPr>
            <a:endParaRPr kumimoji="1" lang="zh-CN" altLang="en-US" sz="2000" dirty="0"/>
          </a:p>
          <a:p>
            <a:pPr marL="0" indent="0">
              <a:buNone/>
            </a:pPr>
            <a:r>
              <a:rPr kumimoji="1" lang="en-US" altLang="zh-CN" sz="2000" dirty="0"/>
              <a:t>【</a:t>
            </a:r>
            <a:r>
              <a:rPr kumimoji="1" lang="zh-CN" altLang="en-US" sz="2000" dirty="0"/>
              <a:t>提交与验收</a:t>
            </a:r>
            <a:r>
              <a:rPr kumimoji="1" lang="en-US" altLang="zh-CN" sz="2000" dirty="0"/>
              <a:t>】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1</a:t>
            </a:r>
            <a:r>
              <a:rPr kumimoji="1" lang="zh-CN" altLang="en-US" sz="2000" dirty="0"/>
              <a:t>）做一个</a:t>
            </a:r>
            <a:r>
              <a:rPr kumimoji="1" lang="en-US" altLang="zh-CN" sz="2000" dirty="0"/>
              <a:t>PPT</a:t>
            </a:r>
            <a:r>
              <a:rPr kumimoji="1" lang="zh-CN" altLang="en-US" sz="2000" dirty="0"/>
              <a:t>报告，对程序的设计思路、功能、特点、分工等情况进行说明，尤其自己认为有独特的地方，须在报告中体现出来。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2</a:t>
            </a:r>
            <a:r>
              <a:rPr kumimoji="1" lang="zh-CN" altLang="en-US" sz="2000" dirty="0"/>
              <a:t>）在联系助教之前，将源程序、实验报告压缩打包，提交到课程网站上（可以多次提交，以最后一次提交为准）。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3</a:t>
            </a:r>
            <a:r>
              <a:rPr kumimoji="1" lang="zh-CN" altLang="en-US" sz="2000" dirty="0"/>
              <a:t>）在截止日期之前，联系与你对应的助教（请参考学期初的分组），演示程序，并回答助教提出的问题。</a:t>
            </a:r>
          </a:p>
        </p:txBody>
      </p:sp>
    </p:spTree>
    <p:extLst>
      <p:ext uri="{BB962C8B-B14F-4D97-AF65-F5344CB8AC3E}">
        <p14:creationId xmlns:p14="http://schemas.microsoft.com/office/powerpoint/2010/main" val="1488999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82079-7441-B9AF-DA9D-D7B6237DE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大作业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五子棋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F6E27C-4F2C-0193-EEB5-7334F8C20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052737"/>
            <a:ext cx="8424936" cy="5184552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2400" dirty="0"/>
              <a:t>【</a:t>
            </a:r>
            <a:r>
              <a:rPr kumimoji="1" lang="zh-CN" altLang="en-US" sz="2400" dirty="0"/>
              <a:t>评分标准</a:t>
            </a:r>
            <a:r>
              <a:rPr kumimoji="1" lang="en-US" altLang="zh-CN" sz="2400" dirty="0"/>
              <a:t>】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1</a:t>
            </a:r>
            <a:r>
              <a:rPr kumimoji="1" lang="zh-CN" altLang="en-US" sz="2400" dirty="0"/>
              <a:t>）完成基本功能要求的，可以获得基础分；未完成基本功能的，相应扣分。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2</a:t>
            </a:r>
            <a:r>
              <a:rPr kumimoji="1" lang="zh-CN" altLang="en-US" sz="2400" dirty="0"/>
              <a:t>）在完成基本功能的基础上，助教会根据程序质量、回答问题的正确性、功能的完善等指标评定分数。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）如果提交的作品在“某个方面”有突出的表现，例如，</a:t>
            </a:r>
            <a:r>
              <a:rPr kumimoji="1" lang="en-US" altLang="zh-CN" sz="2400" dirty="0"/>
              <a:t>AI</a:t>
            </a:r>
            <a:r>
              <a:rPr kumimoji="1" lang="zh-CN" altLang="en-US" sz="2400" dirty="0"/>
              <a:t>方面强悍，可以获得加分（最高不超过</a:t>
            </a:r>
            <a:r>
              <a:rPr kumimoji="1" lang="en-US" altLang="zh-CN" sz="2400" dirty="0"/>
              <a:t>10</a:t>
            </a:r>
            <a:r>
              <a:rPr kumimoji="1" lang="zh-CN" altLang="en-US" sz="2400" dirty="0"/>
              <a:t>分）。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4</a:t>
            </a:r>
            <a:r>
              <a:rPr kumimoji="1" lang="zh-CN" altLang="en-US" sz="2400" dirty="0"/>
              <a:t>）没有参加</a:t>
            </a:r>
            <a:r>
              <a:rPr kumimoji="1" lang="en-US" altLang="zh-CN" sz="2400" dirty="0" err="1"/>
              <a:t>botzone</a:t>
            </a:r>
            <a:r>
              <a:rPr kumimoji="1" lang="zh-CN" altLang="en-US" sz="2400" dirty="0"/>
              <a:t>比赛的作品，原则上最高分不超过</a:t>
            </a:r>
            <a:r>
              <a:rPr kumimoji="1" lang="en-US" altLang="zh-CN" sz="2400" dirty="0"/>
              <a:t>8.5</a:t>
            </a:r>
            <a:r>
              <a:rPr kumimoji="1" lang="zh-CN" altLang="en-US" sz="2400" dirty="0"/>
              <a:t>分。</a:t>
            </a:r>
          </a:p>
          <a:p>
            <a:pPr marL="0" indent="0">
              <a:buNone/>
            </a:pPr>
            <a:endParaRPr kumimoji="1" lang="zh-CN" altLang="en-US" sz="2400" dirty="0"/>
          </a:p>
          <a:p>
            <a:pPr marL="0" indent="0">
              <a:buNone/>
            </a:pPr>
            <a:r>
              <a:rPr kumimoji="1" lang="zh-CN" altLang="en-US" sz="2400" dirty="0"/>
              <a:t>截止时间：</a:t>
            </a:r>
            <a:r>
              <a:rPr kumimoji="1" lang="en-US" altLang="zh-CN" sz="2400" dirty="0"/>
              <a:t>2024</a:t>
            </a:r>
            <a:r>
              <a:rPr kumimoji="1" lang="zh-CN" altLang="en-US" sz="2400" dirty="0"/>
              <a:t>年</a:t>
            </a:r>
            <a:r>
              <a:rPr kumimoji="1" lang="en-US" altLang="zh-CN" sz="2400" dirty="0"/>
              <a:t>12</a:t>
            </a:r>
            <a:r>
              <a:rPr kumimoji="1" lang="zh-CN" altLang="en-US" sz="2400" dirty="0"/>
              <a:t>月</a:t>
            </a:r>
            <a:r>
              <a:rPr kumimoji="1" lang="en-US" altLang="zh-CN" sz="2400" dirty="0"/>
              <a:t>31</a:t>
            </a:r>
            <a:r>
              <a:rPr kumimoji="1" lang="zh-CN" altLang="en-US" sz="2400" dirty="0"/>
              <a:t>日晚上</a:t>
            </a:r>
            <a:r>
              <a:rPr kumimoji="1" lang="en-US" altLang="zh-CN" sz="2400" dirty="0"/>
              <a:t>11:59</a:t>
            </a:r>
            <a:r>
              <a:rPr kumimoji="1" lang="zh-CN" altLang="en-US" sz="2400" dirty="0"/>
              <a:t>。</a:t>
            </a:r>
            <a:r>
              <a:rPr kumimoji="1" lang="en-US" altLang="zh-CN" sz="2400" dirty="0"/>
              <a:t>【</a:t>
            </a:r>
            <a:r>
              <a:rPr kumimoji="1" lang="zh-CN" altLang="en-US" sz="2400" dirty="0"/>
              <a:t>特别注意：截止日期之前，不找助教检查，无法获得成绩！</a:t>
            </a:r>
            <a:r>
              <a:rPr kumimoji="1" lang="en-US" altLang="zh-CN" sz="2400" dirty="0"/>
              <a:t>】</a:t>
            </a:r>
          </a:p>
          <a:p>
            <a:pPr marL="0" indent="0">
              <a:buNone/>
            </a:pP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76182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917F74-4FD2-4081-98AF-45DCC7D88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同学们如何参加</a:t>
            </a:r>
            <a:r>
              <a:rPr lang="en-US" altLang="zh-CN" dirty="0" err="1"/>
              <a:t>botzone</a:t>
            </a:r>
            <a:r>
              <a:rPr lang="zh-CN" altLang="en-US" dirty="0"/>
              <a:t>比赛？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30277D-0BBC-49D8-A314-3EA5E011A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052737"/>
            <a:ext cx="8496944" cy="5184552"/>
          </a:xfrm>
        </p:spPr>
        <p:txBody>
          <a:bodyPr/>
          <a:lstStyle/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注册并登录 </a:t>
            </a:r>
            <a:r>
              <a:rPr lang="en-US" altLang="zh-CN" dirty="0">
                <a:solidFill>
                  <a:schemeClr val="accent6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https://botzone.org.cn/</a:t>
            </a:r>
            <a:r>
              <a:rPr lang="en-US" altLang="zh-CN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zh-CN" altLang="en-US" dirty="0"/>
              <a:t>的账号。</a:t>
            </a:r>
            <a:endParaRPr lang="en-US" altLang="zh-CN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观看如下视频，了解如何加入一场比赛。</a:t>
            </a:r>
          </a:p>
        </p:txBody>
      </p:sp>
      <p:pic>
        <p:nvPicPr>
          <p:cNvPr id="4" name="屏幕录制 2024-11-09 193744">
            <a:hlinkClick r:id="" action="ppaction://media"/>
            <a:extLst>
              <a:ext uri="{FF2B5EF4-FFF2-40B4-BE49-F238E27FC236}">
                <a16:creationId xmlns:a16="http://schemas.microsoft.com/office/drawing/2014/main" id="{E48CFCC4-23BB-DF28-4C64-1D496C83CA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901146" y="2424356"/>
            <a:ext cx="7341707" cy="4173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48622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plate">
  <a:themeElements>
    <a:clrScheme name="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plate">
      <a:majorFont>
        <a:latin typeface="Times New Roman"/>
        <a:ea typeface="华文中宋"/>
        <a:cs typeface=""/>
      </a:majorFont>
      <a:minorFont>
        <a:latin typeface="Arial Narrow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>
            <a:alpha val="10001"/>
          </a:srgbClr>
        </a:solidFill>
        <a:ln w="19050" cap="flat" cmpd="sng" algn="ctr">
          <a:solidFill>
            <a:srgbClr val="00008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Pct val="75000"/>
          <a:buFont typeface="Wingdings" pitchFamily="2" charset="2"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>
            <a:alpha val="10001"/>
          </a:srgbClr>
        </a:solidFill>
        <a:ln w="19050" cap="flat" cmpd="sng" algn="ctr">
          <a:solidFill>
            <a:srgbClr val="00008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Pct val="75000"/>
          <a:buFont typeface="Wingdings" pitchFamily="2" charset="2"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Template">
  <a:themeElements>
    <a:clrScheme name="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plate">
      <a:majorFont>
        <a:latin typeface="Times New Roman"/>
        <a:ea typeface="华文中宋"/>
        <a:cs typeface=""/>
      </a:majorFont>
      <a:minorFont>
        <a:latin typeface="Arial Narrow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>
            <a:alpha val="10001"/>
          </a:srgbClr>
        </a:solidFill>
        <a:ln w="19050" cap="flat" cmpd="sng" algn="ctr">
          <a:solidFill>
            <a:srgbClr val="00008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Pct val="75000"/>
          <a:buFont typeface="Wingdings" pitchFamily="2" charset="2"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>
            <a:alpha val="10001"/>
          </a:srgbClr>
        </a:solidFill>
        <a:ln w="19050" cap="flat" cmpd="sng" algn="ctr">
          <a:solidFill>
            <a:srgbClr val="00008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Pct val="75000"/>
          <a:buFont typeface="Wingdings" pitchFamily="2" charset="2"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8661</TotalTime>
  <Words>871</Words>
  <Application>Microsoft Office PowerPoint</Application>
  <PresentationFormat>全屏显示(4:3)</PresentationFormat>
  <Paragraphs>56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仿宋_GB2312</vt:lpstr>
      <vt:lpstr>Arial</vt:lpstr>
      <vt:lpstr>Arial Narrow</vt:lpstr>
      <vt:lpstr>Calibri</vt:lpstr>
      <vt:lpstr>Times New Roman</vt:lpstr>
      <vt:lpstr>Wingdings</vt:lpstr>
      <vt:lpstr>Template</vt:lpstr>
      <vt:lpstr>1_Template</vt:lpstr>
      <vt:lpstr>大作业介绍</vt:lpstr>
      <vt:lpstr>大作业——五子棋</vt:lpstr>
      <vt:lpstr>大作业——五子棋</vt:lpstr>
      <vt:lpstr>PowerPoint 演示文稿</vt:lpstr>
      <vt:lpstr>大作业——五子棋</vt:lpstr>
      <vt:lpstr>大作业——五子棋</vt:lpstr>
      <vt:lpstr>同学们如何参加botzone比赛？</vt:lpstr>
    </vt:vector>
  </TitlesOfParts>
  <Company>PKU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《计算概论》课程介绍</dc:title>
  <dc:creator>Li Ge</dc:creator>
  <cp:lastModifiedBy>sir liu</cp:lastModifiedBy>
  <cp:revision>201</cp:revision>
  <cp:lastPrinted>2012-09-10T06:41:11Z</cp:lastPrinted>
  <dcterms:created xsi:type="dcterms:W3CDTF">2007-09-10T08:44:10Z</dcterms:created>
  <dcterms:modified xsi:type="dcterms:W3CDTF">2024-11-27T08:00:47Z</dcterms:modified>
</cp:coreProperties>
</file>